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8"/>
  </p:notesMasterIdLst>
  <p:sldIdLst>
    <p:sldId id="257" r:id="rId4"/>
    <p:sldId id="259" r:id="rId5"/>
    <p:sldId id="262" r:id="rId6"/>
    <p:sldId id="260" r:id="rId7"/>
  </p:sldIdLst>
  <p:sldSz cx="6858000" cy="9144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p:cViewPr varScale="1">
        <p:scale>
          <a:sx n="69" d="100"/>
          <a:sy n="69" d="100"/>
        </p:scale>
        <p:origin x="-2664"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991" y="0"/>
            <a:ext cx="3078427" cy="511730"/>
          </a:xfrm>
          <a:prstGeom prst="rect">
            <a:avLst/>
          </a:prstGeom>
        </p:spPr>
        <p:txBody>
          <a:bodyPr vert="horz" lIns="99057" tIns="49528" rIns="99057" bIns="49528" rtlCol="0"/>
          <a:lstStyle>
            <a:lvl1pPr algn="r">
              <a:defRPr sz="1300"/>
            </a:lvl1pPr>
          </a:lstStyle>
          <a:p>
            <a:fld id="{415808CB-A555-41AE-A369-0D7698FF9310}" type="datetimeFigureOut">
              <a:rPr lang="en-US" smtClean="0"/>
              <a:t>3/26/2024</a:t>
            </a:fld>
            <a:endParaRPr lang="en-US"/>
          </a:p>
        </p:txBody>
      </p:sp>
      <p:sp>
        <p:nvSpPr>
          <p:cNvPr id="4" name="Slide Image Placeholder 3"/>
          <p:cNvSpPr>
            <a:spLocks noGrp="1" noRot="1" noChangeAspect="1"/>
          </p:cNvSpPr>
          <p:nvPr>
            <p:ph type="sldImg" idx="2"/>
          </p:nvPr>
        </p:nvSpPr>
        <p:spPr>
          <a:xfrm>
            <a:off x="2112963" y="766763"/>
            <a:ext cx="2878137"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8427" cy="51173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991" y="9721106"/>
            <a:ext cx="3078427" cy="511730"/>
          </a:xfrm>
          <a:prstGeom prst="rect">
            <a:avLst/>
          </a:prstGeom>
        </p:spPr>
        <p:txBody>
          <a:bodyPr vert="horz" lIns="99057" tIns="49528" rIns="99057" bIns="49528" rtlCol="0" anchor="b"/>
          <a:lstStyle>
            <a:lvl1pPr algn="r">
              <a:defRPr sz="1300"/>
            </a:lvl1pPr>
          </a:lstStyle>
          <a:p>
            <a:fld id="{A79BD964-ADA3-4B54-B88C-EE740755B830}" type="slidenum">
              <a:rPr lang="en-US" smtClean="0"/>
              <a:t>‹N°›</a:t>
            </a:fld>
            <a:endParaRPr lang="en-US"/>
          </a:p>
        </p:txBody>
      </p:sp>
    </p:spTree>
    <p:extLst>
      <p:ext uri="{BB962C8B-B14F-4D97-AF65-F5344CB8AC3E}">
        <p14:creationId xmlns:p14="http://schemas.microsoft.com/office/powerpoint/2010/main" val="12779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3/26/2024 2:19 PM</a:t>
            </a:fld>
            <a:endParaRPr lang="en-US">
              <a:latin typeface="Calibri"/>
            </a:endParaRPr>
          </a:p>
        </p:txBody>
      </p:sp>
      <p:sp>
        <p:nvSpPr>
          <p:cNvPr id="6" name="Footer Placeholder 5"/>
          <p:cNvSpPr>
            <a:spLocks noGrp="1"/>
          </p:cNvSpPr>
          <p:nvPr>
            <p:ph type="ftr" sz="quarter" idx="12"/>
          </p:nvPr>
        </p:nvSpPr>
        <p:spPr>
          <a:xfrm>
            <a:off x="1" y="9721106"/>
            <a:ext cx="6393657" cy="511730"/>
          </a:xfrm>
        </p:spPr>
        <p:txBody>
          <a:bodyPr/>
          <a:lstStyle/>
          <a:p>
            <a:pPr defTabSz="990569"/>
            <a:r>
              <a:rPr lang="en-US" sz="500">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sz="500">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a:solidFill>
                  <a:srgbClr val="000000"/>
                </a:solidFill>
                <a:latin typeface="Calibri"/>
              </a:rPr>
            </a:br>
            <a:r>
              <a:rPr lang="en-US" sz="500">
                <a:solidFill>
                  <a:srgbClr val="000000"/>
                </a:solidFill>
                <a:latin typeface="Calibri"/>
              </a:rPr>
              <a:t>MICROSOFT MAKES NO WARRANTIES, EXPRESS, IMPLIED OR STATUTORY, AS TO THE INFORMATION IN THIS PRESENTATION.</a:t>
            </a:r>
          </a:p>
          <a:p>
            <a:pPr defTabSz="990569"/>
            <a:endParaRPr lang="en-US" sz="500" dirty="0"/>
          </a:p>
        </p:txBody>
      </p:sp>
      <p:sp>
        <p:nvSpPr>
          <p:cNvPr id="7" name="Slide Number Placeholder 6"/>
          <p:cNvSpPr>
            <a:spLocks noGrp="1"/>
          </p:cNvSpPr>
          <p:nvPr>
            <p:ph type="sldNum" sz="quarter" idx="13"/>
          </p:nvPr>
        </p:nvSpPr>
        <p:spPr>
          <a:xfrm>
            <a:off x="6393657" y="9721106"/>
            <a:ext cx="708763" cy="511730"/>
          </a:xfrm>
        </p:spPr>
        <p:txBody>
          <a:bodyPr/>
          <a:lstStyle/>
          <a:p>
            <a:pPr defTabSz="990569"/>
            <a:fld id="{EC87E0CF-87F6-4B58-B8B8-DCAB2DAAF3CA}" type="slidenum">
              <a:rPr lang="en-US">
                <a:latin typeface="Calibri"/>
              </a:rPr>
              <a:pPr defTabSz="990569"/>
              <a:t>1</a:t>
            </a:fld>
            <a:endParaRPr lang="en-US">
              <a:latin typeface="Calibri"/>
            </a:endParaRPr>
          </a:p>
        </p:txBody>
      </p:sp>
    </p:spTree>
    <p:extLst>
      <p:ext uri="{BB962C8B-B14F-4D97-AF65-F5344CB8AC3E}">
        <p14:creationId xmlns:p14="http://schemas.microsoft.com/office/powerpoint/2010/main" val="229794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3/26/2024 2:19 PM</a:t>
            </a:fld>
            <a:endParaRPr lang="en-US">
              <a:latin typeface="Calibri"/>
            </a:endParaRPr>
          </a:p>
        </p:txBody>
      </p:sp>
      <p:sp>
        <p:nvSpPr>
          <p:cNvPr id="6" name="Footer Placeholder 5"/>
          <p:cNvSpPr>
            <a:spLocks noGrp="1"/>
          </p:cNvSpPr>
          <p:nvPr>
            <p:ph type="ftr" sz="quarter" idx="12"/>
          </p:nvPr>
        </p:nvSpPr>
        <p:spPr/>
        <p:txBody>
          <a:bodyPr/>
          <a:lstStyle/>
          <a:p>
            <a:pPr defTabSz="990569"/>
            <a:r>
              <a:rPr lang="en-US">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a:solidFill>
                  <a:srgbClr val="000000"/>
                </a:solidFill>
                <a:latin typeface="Calibri"/>
              </a:rPr>
            </a:br>
            <a:r>
              <a:rPr lang="en-US">
                <a:solidFill>
                  <a:srgbClr val="000000"/>
                </a:solidFill>
                <a:latin typeface="Calibri"/>
              </a:rPr>
              <a:t>MICROSOFT MAKES NO WARRANTIES, EXPRESS, IMPLIED OR STATUTORY, AS TO THE INFORMATION IN THIS PRESENTATION.</a:t>
            </a:r>
          </a:p>
          <a:p>
            <a:pPr defTabSz="990569"/>
            <a:endParaRPr lang="en-US" dirty="0" smtClean="0"/>
          </a:p>
        </p:txBody>
      </p:sp>
      <p:sp>
        <p:nvSpPr>
          <p:cNvPr id="7" name="Slide Number Placeholder 6"/>
          <p:cNvSpPr>
            <a:spLocks noGrp="1"/>
          </p:cNvSpPr>
          <p:nvPr>
            <p:ph type="sldNum" sz="quarter" idx="13"/>
          </p:nvPr>
        </p:nvSpPr>
        <p:spPr/>
        <p:txBody>
          <a:bodyPr/>
          <a:lstStyle/>
          <a:p>
            <a:pPr defTabSz="990569"/>
            <a:fld id="{EC87E0CF-87F6-4B58-B8B8-DCAB2DAAF3CA}" type="slidenum">
              <a:rPr lang="en-US">
                <a:latin typeface="Calibri"/>
              </a:rPr>
              <a:pPr defTabSz="990569"/>
              <a:t>2</a:t>
            </a:fld>
            <a:endParaRPr lang="en-US">
              <a:latin typeface="Calibri"/>
            </a:endParaRPr>
          </a:p>
        </p:txBody>
      </p:sp>
    </p:spTree>
    <p:extLst>
      <p:ext uri="{BB962C8B-B14F-4D97-AF65-F5344CB8AC3E}">
        <p14:creationId xmlns:p14="http://schemas.microsoft.com/office/powerpoint/2010/main" val="143169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9BD964-ADA3-4B54-B88C-EE740755B830}" type="slidenum">
              <a:rPr lang="en-US" smtClean="0"/>
              <a:t>3</a:t>
            </a:fld>
            <a:endParaRPr lang="en-US"/>
          </a:p>
        </p:txBody>
      </p:sp>
    </p:spTree>
    <p:extLst>
      <p:ext uri="{BB962C8B-B14F-4D97-AF65-F5344CB8AC3E}">
        <p14:creationId xmlns:p14="http://schemas.microsoft.com/office/powerpoint/2010/main" val="255833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9" y="2540002"/>
            <a:ext cx="5761435" cy="2031327"/>
          </a:xfrm>
        </p:spPr>
        <p:txBody>
          <a:bodyPr>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547688" y="5793320"/>
            <a:ext cx="5761435"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pic>
        <p:nvPicPr>
          <p:cNvPr id="4" name="Picture 3" descr="Swirl.png"/>
          <p:cNvPicPr>
            <a:picLocks noChangeAspect="1"/>
          </p:cNvPicPr>
          <p:nvPr userDrawn="1"/>
        </p:nvPicPr>
        <p:blipFill>
          <a:blip r:embed="rId3"/>
          <a:stretch>
            <a:fillRect/>
          </a:stretch>
        </p:blipFill>
        <p:spPr>
          <a:xfrm>
            <a:off x="0" y="1216157"/>
            <a:ext cx="6858000" cy="427024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1" y="8318502"/>
            <a:ext cx="6858001" cy="825500"/>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41735" y="2540001"/>
            <a:ext cx="6030516"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285750" y="1882070"/>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285750" y="1883834"/>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85750" y="1882072"/>
            <a:ext cx="3086100" cy="1597360"/>
          </a:xfrm>
        </p:spPr>
        <p:txBody>
          <a:bodyPr/>
          <a:lstStyle>
            <a:lvl1pPr marL="254976" indent="-254976">
              <a:lnSpc>
                <a:spcPct val="90000"/>
              </a:lnSpc>
              <a:defRPr sz="2100"/>
            </a:lvl1pPr>
            <a:lvl2pPr marL="504992" indent="-244062">
              <a:lnSpc>
                <a:spcPct val="90000"/>
              </a:lnSpc>
              <a:defRPr sz="1800"/>
            </a:lvl2pPr>
            <a:lvl3pPr marL="715322" indent="-216283">
              <a:lnSpc>
                <a:spcPct val="90000"/>
              </a:lnSpc>
              <a:defRPr sz="1500"/>
            </a:lvl3pPr>
            <a:lvl4pPr marL="920690" indent="-205370">
              <a:lnSpc>
                <a:spcPct val="90000"/>
              </a:lnSpc>
              <a:defRPr sz="1350"/>
            </a:lvl4pPr>
            <a:lvl5pPr marL="1136973" indent="-21033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86150" y="1882072"/>
            <a:ext cx="3086100" cy="1597360"/>
          </a:xfrm>
        </p:spPr>
        <p:txBody>
          <a:bodyPr/>
          <a:lstStyle>
            <a:lvl1pPr marL="260930" indent="-260930">
              <a:lnSpc>
                <a:spcPct val="90000"/>
              </a:lnSpc>
              <a:defRPr sz="2100"/>
            </a:lvl1pPr>
            <a:lvl2pPr marL="504992" indent="-254976">
              <a:lnSpc>
                <a:spcPct val="90000"/>
              </a:lnSpc>
              <a:defRPr sz="1800"/>
            </a:lvl2pPr>
            <a:lvl3pPr marL="721274" indent="-227197">
              <a:lnSpc>
                <a:spcPct val="90000"/>
              </a:lnSpc>
              <a:defRPr sz="1500"/>
            </a:lvl3pPr>
            <a:lvl4pPr marL="920690" indent="-199417">
              <a:lnSpc>
                <a:spcPct val="90000"/>
              </a:lnSpc>
              <a:defRPr sz="1350"/>
            </a:lvl4pPr>
            <a:lvl5pPr marL="1136973" indent="-20537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285750" y="2286030"/>
            <a:ext cx="3086100"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285749" y="2899834"/>
            <a:ext cx="3086100" cy="1391920"/>
          </a:xfrm>
        </p:spPr>
        <p:txBody>
          <a:bodyPr/>
          <a:lstStyle>
            <a:lvl1pPr marL="211322" indent="-211322">
              <a:defRPr sz="1725"/>
            </a:lvl1pPr>
            <a:lvl2pPr marL="421653" indent="-199417">
              <a:defRPr sz="1500"/>
            </a:lvl2pPr>
            <a:lvl3pPr marL="610157" indent="-182551">
              <a:defRPr sz="1350"/>
            </a:lvl3pPr>
            <a:lvl4pPr marL="787746" indent="-171638">
              <a:defRPr sz="1275"/>
            </a:lvl4pPr>
            <a:lvl5pPr marL="959384" indent="-154772">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84486" y="2286030"/>
            <a:ext cx="3087764"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83770" y="2899834"/>
            <a:ext cx="3088481" cy="1391920"/>
          </a:xfrm>
        </p:spPr>
        <p:txBody>
          <a:bodyPr/>
          <a:lstStyle>
            <a:lvl1pPr marL="222236" indent="-222236">
              <a:defRPr sz="1725"/>
            </a:lvl1pPr>
            <a:lvl2pPr marL="427606" indent="-205370">
              <a:defRPr sz="1500"/>
            </a:lvl2pPr>
            <a:lvl3pPr marL="616109" indent="-183543">
              <a:defRPr sz="1350"/>
            </a:lvl3pPr>
            <a:lvl4pPr marL="787746" indent="-177590">
              <a:defRPr sz="1275"/>
            </a:lvl4pPr>
            <a:lvl5pPr marL="959384" indent="-165685">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285750" y="1883835"/>
            <a:ext cx="6286500" cy="1601977"/>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685755"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49" indent="-297649" algn="l" defTabSz="685755" rtl="0" eaLnBrk="1" latinLnBrk="0" hangingPunct="1">
        <a:lnSpc>
          <a:spcPct val="90000"/>
        </a:lnSpc>
        <a:spcBef>
          <a:spcPct val="20000"/>
        </a:spcBef>
        <a:buFontTx/>
        <a:buBlip>
          <a:blip r:embed="rId15"/>
        </a:buBlip>
        <a:defRPr sz="2400" kern="1200">
          <a:solidFill>
            <a:schemeClr val="tx1"/>
          </a:solidFill>
          <a:latin typeface="+mn-lt"/>
          <a:ea typeface="+mn-ea"/>
          <a:cs typeface="+mn-cs"/>
        </a:defRPr>
      </a:lvl1pPr>
      <a:lvl2pPr marL="685784" indent="-297649" algn="l" defTabSz="685755" rtl="0" eaLnBrk="1" latinLnBrk="0" hangingPunct="1">
        <a:lnSpc>
          <a:spcPct val="90000"/>
        </a:lnSpc>
        <a:spcBef>
          <a:spcPct val="20000"/>
        </a:spcBef>
        <a:buFontTx/>
        <a:buBlip>
          <a:blip r:embed="rId16"/>
        </a:buBlip>
        <a:defRPr sz="2100" kern="1200">
          <a:solidFill>
            <a:schemeClr val="tx1"/>
          </a:solidFill>
          <a:latin typeface="+mn-lt"/>
          <a:ea typeface="+mn-ea"/>
          <a:cs typeface="+mn-cs"/>
        </a:defRPr>
      </a:lvl2pPr>
      <a:lvl3pPr marL="944142" indent="-25836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4pPr>
      <a:lvl5pPr marL="1456098" indent="-252407"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732941"/>
            <a:ext cx="6858000" cy="7411059"/>
          </a:xfrm>
          <a:prstGeom prst="rect">
            <a:avLst/>
          </a:prstGeom>
        </p:spPr>
      </p:pic>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1734" y="2540002"/>
            <a:ext cx="603051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685755" rtl="0" eaLnBrk="1" latinLnBrk="0" hangingPunct="1">
        <a:lnSpc>
          <a:spcPct val="90000"/>
        </a:lnSpc>
        <a:spcBef>
          <a:spcPct val="0"/>
        </a:spcBef>
        <a:buNone/>
        <a:defRPr lang="en-US" sz="3600" b="0" kern="1200" cap="none" spc="-94"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685755" rtl="0" eaLnBrk="1" latinLnBrk="0" hangingPunct="1">
        <a:lnSpc>
          <a:spcPct val="90000"/>
        </a:lnSpc>
        <a:spcBef>
          <a:spcPct val="20000"/>
        </a:spcBef>
        <a:buFont typeface="Arial" pitchFamily="34" charset="0"/>
        <a:buNone/>
        <a:defRPr sz="2250" b="1" kern="1200">
          <a:solidFill>
            <a:schemeClr val="tx1"/>
          </a:solidFill>
          <a:latin typeface="Courier New" pitchFamily="49" charset="0"/>
          <a:ea typeface="+mn-ea"/>
          <a:cs typeface="Courier New" pitchFamily="49" charset="0"/>
        </a:defRPr>
      </a:lvl1pPr>
      <a:lvl2pPr marL="288708" indent="-5953" algn="l" defTabSz="685755" rtl="0" eaLnBrk="1" latinLnBrk="0" hangingPunct="1">
        <a:lnSpc>
          <a:spcPct val="90000"/>
        </a:lnSpc>
        <a:spcBef>
          <a:spcPct val="20000"/>
        </a:spcBef>
        <a:buFont typeface="Arial" pitchFamily="34" charset="0"/>
        <a:buNone/>
        <a:defRPr sz="2100" b="1" kern="1200">
          <a:solidFill>
            <a:schemeClr val="tx1"/>
          </a:solidFill>
          <a:latin typeface="Courier New" pitchFamily="49" charset="0"/>
          <a:ea typeface="+mn-ea"/>
          <a:cs typeface="Courier New" pitchFamily="49" charset="0"/>
        </a:defRPr>
      </a:lvl2pPr>
      <a:lvl3pPr marL="571463"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3pPr>
      <a:lvl4pPr marL="820487"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4pPr>
      <a:lvl5pPr marL="1069508" indent="0"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246" y="971600"/>
            <a:ext cx="5761435" cy="648072"/>
          </a:xfrm>
        </p:spPr>
        <p:txBody>
          <a:bodyPr/>
          <a:lstStyle/>
          <a:p>
            <a:pPr algn="ctr"/>
            <a:r>
              <a:rPr lang="fr-FR" noProof="1" smtClean="0"/>
              <a:t>STAGE DE TENNIS DE TABLE</a:t>
            </a:r>
            <a:br>
              <a:rPr lang="fr-FR" noProof="1" smtClean="0"/>
            </a:br>
            <a:r>
              <a:rPr lang="fr-FR" noProof="1" smtClean="0"/>
              <a:t>A SARTROUVILLE</a:t>
            </a:r>
            <a:endParaRPr lang="fr-FR" noProof="1"/>
          </a:p>
        </p:txBody>
      </p:sp>
      <p:sp>
        <p:nvSpPr>
          <p:cNvPr id="3" name="Subtitle 2"/>
          <p:cNvSpPr>
            <a:spLocks noGrp="1"/>
          </p:cNvSpPr>
          <p:nvPr>
            <p:ph type="subTitle" idx="1"/>
          </p:nvPr>
        </p:nvSpPr>
        <p:spPr>
          <a:xfrm>
            <a:off x="550246" y="7594284"/>
            <a:ext cx="5761435" cy="756084"/>
          </a:xfrm>
        </p:spPr>
        <p:txBody>
          <a:bodyPr>
            <a:normAutofit/>
          </a:bodyPr>
          <a:lstStyle/>
          <a:p>
            <a:pPr algn="ctr"/>
            <a:r>
              <a:rPr lang="fr-FR" b="0" i="0" noProof="1" smtClean="0">
                <a:solidFill>
                  <a:srgbClr val="FFFFFF">
                    <a:tint val="75000"/>
                  </a:srgbClr>
                </a:solidFill>
              </a:rPr>
              <a:t>Ouvert à tous </a:t>
            </a:r>
            <a:r>
              <a:rPr lang="fr-FR" noProof="1" smtClean="0">
                <a:solidFill>
                  <a:srgbClr val="FFFFFF">
                    <a:tint val="75000"/>
                  </a:srgbClr>
                </a:solidFill>
              </a:rPr>
              <a:t>les </a:t>
            </a:r>
            <a:r>
              <a:rPr lang="fr-FR" noProof="1">
                <a:solidFill>
                  <a:srgbClr val="FFFFFF">
                    <a:tint val="75000"/>
                  </a:srgbClr>
                </a:solidFill>
              </a:rPr>
              <a:t>l</a:t>
            </a:r>
            <a:r>
              <a:rPr lang="fr-FR" noProof="1" smtClean="0">
                <a:solidFill>
                  <a:srgbClr val="FFFFFF">
                    <a:tint val="75000"/>
                  </a:srgbClr>
                </a:solidFill>
              </a:rPr>
              <a:t>icencies FFTT</a:t>
            </a:r>
            <a:r>
              <a:rPr lang="fr-FR" b="0" i="0" noProof="1" smtClean="0">
                <a:solidFill>
                  <a:srgbClr val="FFFFFF">
                    <a:tint val="75000"/>
                  </a:srgbClr>
                </a:solidFill>
              </a:rPr>
              <a:t> </a:t>
            </a:r>
          </a:p>
          <a:p>
            <a:pPr algn="ctr"/>
            <a:r>
              <a:rPr lang="fr-FR" noProof="1" smtClean="0">
                <a:solidFill>
                  <a:schemeClr val="tx1"/>
                </a:solidFill>
              </a:rPr>
              <a:t>Et non licencies</a:t>
            </a:r>
            <a:endParaRPr lang="fr-FR" b="0" i="0" noProof="1">
              <a:solidFill>
                <a:schemeClr val="tx1"/>
              </a:solidFill>
            </a:endParaRPr>
          </a:p>
        </p:txBody>
      </p:sp>
      <p:pic>
        <p:nvPicPr>
          <p:cNvPr id="4" name="Image 3"/>
          <p:cNvPicPr>
            <a:picLocks noChangeAspect="1"/>
          </p:cNvPicPr>
          <p:nvPr/>
        </p:nvPicPr>
        <p:blipFill rotWithShape="1">
          <a:blip r:embed="rId3"/>
          <a:srcRect l="16115" t="17063" r="32697" b="5689"/>
          <a:stretch/>
        </p:blipFill>
        <p:spPr>
          <a:xfrm>
            <a:off x="590903" y="3887768"/>
            <a:ext cx="1932241" cy="1944000"/>
          </a:xfrm>
          <a:prstGeom prst="rect">
            <a:avLst/>
          </a:prstGeom>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96713" y="2185383"/>
            <a:ext cx="1847531" cy="208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417" y="3887768"/>
            <a:ext cx="1594017" cy="19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3144" y="4283968"/>
            <a:ext cx="1872000" cy="279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1" y="179512"/>
            <a:ext cx="6529725" cy="8784976"/>
          </a:xfrm>
        </p:spPr>
        <p:txBody>
          <a:bodyPr>
            <a:normAutofit/>
          </a:bodyPr>
          <a:lstStyle/>
          <a:p>
            <a:pPr defTabSz="685784">
              <a:spcBef>
                <a:spcPts val="0"/>
              </a:spcBef>
            </a:pP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Dates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lundi  12  fevrier  au  vendredi  16 fevrier 2024</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Horaires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de 10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12 h30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 matinée</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de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14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17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l’après-midi)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Lieu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Gymnase Colette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9, rue du Bas de la Plaine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78500 Sartrouville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Possibilité de rester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sur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place le 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sous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 responsabilité des entraîneurs,  un réfrigérateur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un micro-ondes sont à votre disposition.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repas est à la charge du stagiaire.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Dossier d’inscription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dossier d’inscription, pour être complet, doit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contenir :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fiche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d’inscription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règlement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stage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en espèces ou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en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chèque à l’ordre : Tennis de Table Sartrouvillois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Il devra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être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envoyé  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courrier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avant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jeudi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4 Avril  à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l’adresse suivante: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CASTANIER Serge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68,rue Richepanse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78500  Sartrouville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tout renseignement complémentaire, contactez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mail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secastanier@gmail.com ou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par téléphone au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06 80 74 95 90</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Encadrement </a:t>
            </a: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titulaire du CQP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spécialisation tennis de table (diplôme d’état).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L’entraînement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sera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basé sur un programme technique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physique. </a:t>
            </a:r>
            <a:endParaRPr lang="fr-FR" sz="1700" noProof="1">
              <a:solidFill>
                <a:srgbClr val="FFFF99"/>
              </a:solidFill>
              <a:effectLst>
                <a:outerShdw blurRad="50800" dist="38100" dir="2700000" algn="tl">
                  <a:prstClr val="black">
                    <a:alpha val="40000"/>
                  </a:prstClr>
                </a:outerShdw>
              </a:effectLst>
              <a:latin typeface="Calibri" panose="020F0502020204030204" pitchFamily="34" charset="0"/>
              <a:cs typeface="Aria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467544"/>
            <a:ext cx="6048672" cy="4801314"/>
          </a:xfrm>
          <a:prstGeom prst="rect">
            <a:avLst/>
          </a:prstGeom>
        </p:spPr>
        <p:txBody>
          <a:bodyPr wrap="square">
            <a:spAutoFit/>
          </a:bodyPr>
          <a:lstStyle/>
          <a:p>
            <a:r>
              <a:rPr lang="fr-FR" u="sng" dirty="0">
                <a:latin typeface="Calibri" panose="020F0502020204030204" pitchFamily="34" charset="0"/>
              </a:rPr>
              <a:t>Présentation du stage:  </a:t>
            </a:r>
            <a:endParaRPr lang="fr-FR" u="sng"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Le Tennis de Table </a:t>
            </a:r>
            <a:r>
              <a:rPr lang="fr-FR" dirty="0" err="1">
                <a:latin typeface="Calibri" panose="020F0502020204030204" pitchFamily="34" charset="0"/>
              </a:rPr>
              <a:t>Sartrouvillois</a:t>
            </a:r>
            <a:r>
              <a:rPr lang="fr-FR" dirty="0">
                <a:latin typeface="Calibri" panose="020F0502020204030204" pitchFamily="34" charset="0"/>
              </a:rPr>
              <a:t> organise des stages de tennis de table pendant les  vacances scolaires.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Calibri" panose="020F0502020204030204" pitchFamily="34" charset="0"/>
              </a:rPr>
              <a:t>Ce stage concerne </a:t>
            </a:r>
            <a:r>
              <a:rPr lang="fr-FR" dirty="0">
                <a:latin typeface="Calibri" panose="020F0502020204030204" pitchFamily="34" charset="0"/>
              </a:rPr>
              <a:t>des personnes de tout âge (dès </a:t>
            </a:r>
            <a:r>
              <a:rPr lang="fr-FR" dirty="0" smtClean="0">
                <a:latin typeface="Calibri" panose="020F0502020204030204" pitchFamily="34" charset="0"/>
              </a:rPr>
              <a:t>9 ans </a:t>
            </a:r>
            <a:r>
              <a:rPr lang="fr-FR" dirty="0">
                <a:latin typeface="Calibri" panose="020F0502020204030204" pitchFamily="34" charset="0"/>
              </a:rPr>
              <a:t>jusqu’à adulte</a:t>
            </a:r>
            <a:r>
              <a:rPr lang="fr-FR" dirty="0" smtClean="0">
                <a:latin typeface="Calibri" panose="020F0502020204030204" pitchFamily="34" charset="0"/>
              </a:rPr>
              <a:t>) licenciées </a:t>
            </a:r>
            <a:r>
              <a:rPr lang="fr-FR" dirty="0" err="1" smtClean="0">
                <a:latin typeface="Calibri" panose="020F0502020204030204" pitchFamily="34" charset="0"/>
              </a:rPr>
              <a:t>fftt</a:t>
            </a:r>
            <a:r>
              <a:rPr lang="fr-FR" dirty="0" smtClean="0">
                <a:latin typeface="Calibri" panose="020F0502020204030204" pitchFamily="34" charset="0"/>
              </a:rPr>
              <a:t> ou non</a:t>
            </a:r>
          </a:p>
          <a:p>
            <a:endParaRPr lang="fr-FR" dirty="0">
              <a:latin typeface="Calibri" panose="020F0502020204030204" pitchFamily="34" charset="0"/>
            </a:endParaRPr>
          </a:p>
          <a:p>
            <a:r>
              <a:rPr lang="fr-FR" dirty="0">
                <a:latin typeface="Calibri" panose="020F0502020204030204" pitchFamily="34" charset="0"/>
              </a:rPr>
              <a:t>L</a:t>
            </a:r>
            <a:r>
              <a:rPr lang="fr-FR" dirty="0" smtClean="0">
                <a:latin typeface="Calibri" panose="020F0502020204030204" pitchFamily="34" charset="0"/>
              </a:rPr>
              <a:t>e </a:t>
            </a:r>
            <a:r>
              <a:rPr lang="fr-FR" dirty="0">
                <a:latin typeface="Calibri" panose="020F0502020204030204" pitchFamily="34" charset="0"/>
              </a:rPr>
              <a:t>club </a:t>
            </a:r>
            <a:r>
              <a:rPr lang="fr-FR" dirty="0" smtClean="0">
                <a:latin typeface="Calibri" panose="020F0502020204030204" pitchFamily="34" charset="0"/>
              </a:rPr>
              <a:t>du Tennis de Table </a:t>
            </a:r>
            <a:r>
              <a:rPr lang="fr-FR" dirty="0" err="1" smtClean="0">
                <a:latin typeface="Calibri" panose="020F0502020204030204" pitchFamily="34" charset="0"/>
              </a:rPr>
              <a:t>Sartrouvillois</a:t>
            </a:r>
            <a:r>
              <a:rPr lang="fr-FR" dirty="0" smtClean="0">
                <a:latin typeface="Calibri" panose="020F0502020204030204" pitchFamily="34" charset="0"/>
              </a:rPr>
              <a:t> </a:t>
            </a:r>
            <a:r>
              <a:rPr lang="fr-FR" dirty="0">
                <a:latin typeface="Calibri" panose="020F0502020204030204" pitchFamily="34" charset="0"/>
              </a:rPr>
              <a:t>:</a:t>
            </a:r>
            <a:r>
              <a:rPr lang="fr-FR" dirty="0" smtClean="0">
                <a:latin typeface="Calibri" panose="020F0502020204030204" pitchFamily="34" charset="0"/>
              </a:rPr>
              <a:t>	                 C’est plus de 190  licenciés de 3 ans à 80 ans. </a:t>
            </a:r>
          </a:p>
          <a:p>
            <a:r>
              <a:rPr lang="fr-FR" dirty="0">
                <a:latin typeface="Calibri" panose="020F0502020204030204" pitchFamily="34" charset="0"/>
              </a:rPr>
              <a:t>2</a:t>
            </a:r>
            <a:r>
              <a:rPr lang="fr-FR" dirty="0" smtClean="0">
                <a:latin typeface="Calibri" panose="020F0502020204030204" pitchFamily="34" charset="0"/>
              </a:rPr>
              <a:t> </a:t>
            </a:r>
            <a:r>
              <a:rPr lang="fr-FR" dirty="0">
                <a:latin typeface="Calibri" panose="020F0502020204030204" pitchFamily="34" charset="0"/>
              </a:rPr>
              <a:t>jeunes issus à 100% de la formation du club </a:t>
            </a:r>
            <a:r>
              <a:rPr lang="fr-FR" dirty="0" smtClean="0">
                <a:latin typeface="Calibri" panose="020F0502020204030204" pitchFamily="34" charset="0"/>
              </a:rPr>
              <a:t>qui évoluent </a:t>
            </a:r>
            <a:r>
              <a:rPr lang="fr-FR" dirty="0">
                <a:latin typeface="Calibri" panose="020F0502020204030204" pitchFamily="34" charset="0"/>
              </a:rPr>
              <a:t>au niveau national en </a:t>
            </a:r>
            <a:r>
              <a:rPr lang="fr-FR" dirty="0" smtClean="0">
                <a:latin typeface="Calibri" panose="020F0502020204030204" pitchFamily="34" charset="0"/>
              </a:rPr>
              <a:t>individuel.  </a:t>
            </a:r>
          </a:p>
          <a:p>
            <a:r>
              <a:rPr lang="fr-FR" dirty="0" smtClean="0">
                <a:latin typeface="Calibri" panose="020F0502020204030204" pitchFamily="34" charset="0"/>
              </a:rPr>
              <a:t>Une équipe 1 féminine qui évolue en N3 (avec 4 joueuses formées au club).</a:t>
            </a:r>
          </a:p>
          <a:p>
            <a:endParaRPr lang="fr-FR" dirty="0">
              <a:latin typeface="Calibri" panose="020F0502020204030204" pitchFamily="34" charset="0"/>
            </a:endParaRPr>
          </a:p>
          <a:p>
            <a:r>
              <a:rPr lang="fr-FR" dirty="0" smtClean="0">
                <a:latin typeface="Calibri" panose="020F0502020204030204" pitchFamily="34" charset="0"/>
              </a:rPr>
              <a:t>Tenue : short , tee </a:t>
            </a:r>
            <a:r>
              <a:rPr lang="fr-FR" dirty="0" err="1" smtClean="0">
                <a:latin typeface="Calibri" panose="020F0502020204030204" pitchFamily="34" charset="0"/>
              </a:rPr>
              <a:t>shirt</a:t>
            </a:r>
            <a:r>
              <a:rPr lang="fr-FR" dirty="0" smtClean="0">
                <a:latin typeface="Calibri" panose="020F0502020204030204" pitchFamily="34" charset="0"/>
              </a:rPr>
              <a:t> a manche courte , et chaussures propres</a:t>
            </a:r>
          </a:p>
        </p:txBody>
      </p:sp>
      <p:sp>
        <p:nvSpPr>
          <p:cNvPr id="4" name="AutoShape 2" descr="https://mail.google.com/mail/u/0/?ui=2&amp;ik=a1e28a2fd2&amp;view=fimg&amp;th=156c7d91b0a2c4b6&amp;attid=0.2&amp;disp=emb&amp;realattid=2f9193fea394ec27_0.1&amp;attbid=ANGjdJ8YNIBcMXaFc87jOuw6XlI-OiP15SC-iW4zlseGaPfytQg-_MRBcKwwshsSNXfjwGfXnsjK65L2dfDUmA8UWqOTLP7qyHTRN3rTdg39ZfvoZsc53pmCXXoaACM&amp;sz=s0-l75-ft&amp;ats=1474025319123&amp;rm=156c7d91b0a2c4b6&amp;zw&amp;atsh=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V="1">
            <a:off x="924081" y="5853324"/>
            <a:ext cx="3425661" cy="256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4926411" y="6573477"/>
            <a:ext cx="1505252" cy="112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235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218480"/>
            <a:ext cx="6552728" cy="8494633"/>
          </a:xfrm>
          <a:prstGeom prst="rect">
            <a:avLst/>
          </a:prstGeom>
          <a:solidFill>
            <a:schemeClr val="tx1"/>
          </a:solidFill>
          <a:ln>
            <a:noFill/>
          </a:ln>
        </p:spPr>
        <p:txBody>
          <a:bodyPr wrap="square">
            <a:spAutoFit/>
          </a:bodyPr>
          <a:lstStyle/>
          <a:p>
            <a:r>
              <a:rPr lang="fr-FR" sz="1400" dirty="0">
                <a:solidFill>
                  <a:schemeClr val="bg1"/>
                </a:solidFill>
              </a:rPr>
              <a:t>Fiche d’inscription au </a:t>
            </a:r>
            <a:r>
              <a:rPr lang="fr-FR" sz="1400" dirty="0" smtClean="0">
                <a:solidFill>
                  <a:schemeClr val="bg1"/>
                </a:solidFill>
              </a:rPr>
              <a:t>stage :  </a:t>
            </a:r>
            <a:r>
              <a:rPr lang="fr-FR" sz="1400" b="1" dirty="0" smtClean="0">
                <a:solidFill>
                  <a:srgbClr val="FF0000"/>
                </a:solidFill>
              </a:rPr>
              <a:t>du  lundi 8 Avril  au vendredi  12 Avril 2024</a:t>
            </a:r>
          </a:p>
          <a:p>
            <a:r>
              <a:rPr lang="fr-FR" sz="1400" dirty="0" smtClean="0">
                <a:solidFill>
                  <a:schemeClr val="bg1"/>
                </a:solidFill>
              </a:rPr>
              <a:t>Adhérents </a:t>
            </a:r>
            <a:r>
              <a:rPr lang="fr-FR" sz="1400" dirty="0">
                <a:solidFill>
                  <a:schemeClr val="bg1"/>
                </a:solidFill>
              </a:rPr>
              <a:t>du </a:t>
            </a:r>
            <a:r>
              <a:rPr lang="fr-FR" sz="1400" dirty="0" smtClean="0">
                <a:solidFill>
                  <a:schemeClr val="bg1"/>
                </a:solidFill>
              </a:rPr>
              <a:t>club : </a:t>
            </a:r>
            <a:r>
              <a:rPr lang="fr-FR" sz="1400" dirty="0" smtClean="0">
                <a:solidFill>
                  <a:srgbClr val="FF0000"/>
                </a:solidFill>
              </a:rPr>
              <a:t>20 </a:t>
            </a:r>
            <a:r>
              <a:rPr lang="fr-FR" sz="1400" dirty="0">
                <a:solidFill>
                  <a:srgbClr val="FF0000"/>
                </a:solidFill>
              </a:rPr>
              <a:t>euros </a:t>
            </a:r>
            <a:r>
              <a:rPr lang="fr-FR" sz="1400" dirty="0">
                <a:solidFill>
                  <a:schemeClr val="bg1"/>
                </a:solidFill>
              </a:rPr>
              <a:t>la journée  </a:t>
            </a:r>
            <a:r>
              <a:rPr lang="fr-FR" sz="1400" dirty="0" smtClean="0">
                <a:solidFill>
                  <a:schemeClr val="bg1"/>
                </a:solidFill>
              </a:rPr>
              <a:t>ou   </a:t>
            </a:r>
            <a:r>
              <a:rPr lang="fr-FR" sz="1400" dirty="0" smtClean="0">
                <a:solidFill>
                  <a:srgbClr val="FF0000"/>
                </a:solidFill>
              </a:rPr>
              <a:t>14 </a:t>
            </a:r>
            <a:r>
              <a:rPr lang="fr-FR" sz="1400" dirty="0">
                <a:solidFill>
                  <a:srgbClr val="FF0000"/>
                </a:solidFill>
              </a:rPr>
              <a:t>euros </a:t>
            </a:r>
            <a:r>
              <a:rPr lang="fr-FR" sz="1400" dirty="0">
                <a:solidFill>
                  <a:schemeClr val="bg1"/>
                </a:solidFill>
              </a:rPr>
              <a:t>la </a:t>
            </a:r>
            <a:r>
              <a:rPr lang="fr-FR" sz="1400" dirty="0" smtClean="0">
                <a:solidFill>
                  <a:schemeClr val="bg1"/>
                </a:solidFill>
              </a:rPr>
              <a:t>demi-journée 	               Autre	            </a:t>
            </a:r>
            <a:r>
              <a:rPr lang="fr-FR" sz="1400" dirty="0" smtClean="0">
                <a:solidFill>
                  <a:srgbClr val="FF0000"/>
                </a:solidFill>
              </a:rPr>
              <a:t>: 26 euros </a:t>
            </a:r>
            <a:r>
              <a:rPr lang="fr-FR" sz="1400" dirty="0" smtClean="0">
                <a:solidFill>
                  <a:schemeClr val="bg1"/>
                </a:solidFill>
              </a:rPr>
              <a:t>la journée  ou   </a:t>
            </a:r>
            <a:r>
              <a:rPr lang="fr-FR" sz="1400" dirty="0" smtClean="0">
                <a:solidFill>
                  <a:srgbClr val="FF0000"/>
                </a:solidFill>
              </a:rPr>
              <a:t>18 euros </a:t>
            </a:r>
            <a:r>
              <a:rPr lang="fr-FR" sz="1400" dirty="0" smtClean="0">
                <a:solidFill>
                  <a:schemeClr val="bg1"/>
                </a:solidFill>
              </a:rPr>
              <a:t>la demi-journée 	</a:t>
            </a:r>
          </a:p>
          <a:p>
            <a:endParaRPr lang="fr-FR" sz="1400" dirty="0">
              <a:solidFill>
                <a:srgbClr val="FF0000"/>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  </a:t>
            </a:r>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Total </a:t>
            </a:r>
            <a:r>
              <a:rPr lang="fr-FR" sz="1400" dirty="0">
                <a:solidFill>
                  <a:schemeClr val="bg1"/>
                </a:solidFill>
              </a:rPr>
              <a:t>à payer :   </a:t>
            </a:r>
            <a:r>
              <a:rPr lang="fr-FR" sz="1400" dirty="0" smtClean="0">
                <a:solidFill>
                  <a:schemeClr val="bg1"/>
                </a:solidFill>
              </a:rPr>
              <a:t>		</a:t>
            </a:r>
            <a:endParaRPr lang="fr-FR" sz="1400" b="1" dirty="0" smtClean="0">
              <a:solidFill>
                <a:srgbClr val="FF0000"/>
              </a:solidFill>
            </a:endParaRPr>
          </a:p>
          <a:p>
            <a:r>
              <a:rPr lang="fr-FR" sz="1400" dirty="0" smtClean="0">
                <a:solidFill>
                  <a:schemeClr val="bg1"/>
                </a:solidFill>
              </a:rPr>
              <a:t> </a:t>
            </a:r>
            <a:r>
              <a:rPr lang="fr-FR" sz="1400" b="1" u="sng" dirty="0" smtClean="0">
                <a:solidFill>
                  <a:schemeClr val="bg1"/>
                </a:solidFill>
              </a:rPr>
              <a:t>Informations </a:t>
            </a:r>
            <a:r>
              <a:rPr lang="fr-FR" sz="1400" b="1" u="sng" dirty="0">
                <a:solidFill>
                  <a:schemeClr val="bg1"/>
                </a:solidFill>
              </a:rPr>
              <a:t>sur le stagiaire:  </a:t>
            </a:r>
            <a:endParaRPr lang="fr-FR" sz="1400" u="sng" dirty="0">
              <a:solidFill>
                <a:schemeClr val="bg1"/>
              </a:solidFill>
            </a:endParaRPr>
          </a:p>
          <a:p>
            <a:r>
              <a:rPr lang="fr-FR" sz="1400" dirty="0">
                <a:solidFill>
                  <a:schemeClr val="bg1"/>
                </a:solidFill>
              </a:rPr>
              <a:t>Nom : </a:t>
            </a:r>
            <a:r>
              <a:rPr lang="fr-FR" sz="1400" dirty="0" smtClean="0">
                <a:solidFill>
                  <a:schemeClr val="bg1"/>
                </a:solidFill>
              </a:rPr>
              <a:t>______________________     Prénom </a:t>
            </a:r>
            <a:r>
              <a:rPr lang="fr-FR" sz="1400" dirty="0">
                <a:solidFill>
                  <a:schemeClr val="bg1"/>
                </a:solidFill>
              </a:rPr>
              <a:t>: </a:t>
            </a:r>
            <a:r>
              <a:rPr lang="fr-FR" sz="1400" dirty="0" smtClean="0">
                <a:solidFill>
                  <a:schemeClr val="bg1"/>
                </a:solidFill>
              </a:rPr>
              <a:t>________________________ </a:t>
            </a:r>
          </a:p>
          <a:p>
            <a:endParaRPr lang="fr-FR" sz="1400" dirty="0">
              <a:solidFill>
                <a:schemeClr val="bg1"/>
              </a:solidFill>
            </a:endParaRPr>
          </a:p>
          <a:p>
            <a:r>
              <a:rPr lang="fr-FR" sz="1400" dirty="0">
                <a:solidFill>
                  <a:schemeClr val="bg1"/>
                </a:solidFill>
              </a:rPr>
              <a:t>Adresse : </a:t>
            </a:r>
            <a:r>
              <a:rPr lang="fr-FR" sz="1400" dirty="0" smtClean="0">
                <a:solidFill>
                  <a:schemeClr val="bg1"/>
                </a:solidFill>
              </a:rPr>
              <a:t>______________________________________________________ </a:t>
            </a:r>
          </a:p>
          <a:p>
            <a:r>
              <a:rPr lang="fr-FR" sz="1400" dirty="0" smtClean="0">
                <a:solidFill>
                  <a:schemeClr val="bg1"/>
                </a:solidFill>
              </a:rPr>
              <a:t> </a:t>
            </a:r>
            <a:endParaRPr lang="fr-FR" sz="1400" dirty="0">
              <a:solidFill>
                <a:schemeClr val="bg1"/>
              </a:solidFill>
            </a:endParaRPr>
          </a:p>
          <a:p>
            <a:r>
              <a:rPr lang="fr-FR" sz="1400" dirty="0">
                <a:solidFill>
                  <a:schemeClr val="bg1"/>
                </a:solidFill>
              </a:rPr>
              <a:t>Ville : </a:t>
            </a:r>
            <a:r>
              <a:rPr lang="fr-FR" sz="1400" dirty="0" smtClean="0">
                <a:solidFill>
                  <a:schemeClr val="bg1"/>
                </a:solidFill>
              </a:rPr>
              <a:t>_________________________________________________________</a:t>
            </a:r>
          </a:p>
          <a:p>
            <a:endParaRPr lang="fr-FR" sz="1400" dirty="0">
              <a:solidFill>
                <a:schemeClr val="bg1"/>
              </a:solidFill>
            </a:endParaRPr>
          </a:p>
          <a:p>
            <a:r>
              <a:rPr lang="fr-FR" sz="1400" dirty="0" smtClean="0">
                <a:solidFill>
                  <a:schemeClr val="bg1"/>
                </a:solidFill>
              </a:rPr>
              <a:t>Date de naissance:___________________</a:t>
            </a:r>
          </a:p>
          <a:p>
            <a:r>
              <a:rPr lang="fr-FR" sz="1400" dirty="0" smtClean="0">
                <a:solidFill>
                  <a:schemeClr val="bg1"/>
                </a:solidFill>
              </a:rPr>
              <a:t>Autorisation parentale :  </a:t>
            </a:r>
            <a:endParaRPr lang="fr-FR" sz="1400" dirty="0">
              <a:solidFill>
                <a:schemeClr val="bg1"/>
              </a:solidFill>
            </a:endParaRPr>
          </a:p>
          <a:p>
            <a:r>
              <a:rPr lang="fr-FR" sz="1400" dirty="0">
                <a:solidFill>
                  <a:schemeClr val="bg1"/>
                </a:solidFill>
              </a:rPr>
              <a:t>Je soussigné (père, mère, </a:t>
            </a:r>
            <a:r>
              <a:rPr lang="fr-FR" sz="1400" dirty="0" smtClean="0">
                <a:solidFill>
                  <a:schemeClr val="bg1"/>
                </a:solidFill>
              </a:rPr>
              <a:t>tuteur) : __________________________________</a:t>
            </a:r>
          </a:p>
          <a:p>
            <a:endParaRPr lang="fr-FR" sz="1400" dirty="0" smtClean="0">
              <a:solidFill>
                <a:schemeClr val="bg1"/>
              </a:solidFill>
            </a:endParaRPr>
          </a:p>
          <a:p>
            <a:r>
              <a:rPr lang="fr-FR" sz="1400" dirty="0" smtClean="0">
                <a:solidFill>
                  <a:schemeClr val="bg1"/>
                </a:solidFill>
              </a:rPr>
              <a:t>Autorise </a:t>
            </a:r>
            <a:r>
              <a:rPr lang="fr-FR" sz="1400" dirty="0">
                <a:solidFill>
                  <a:schemeClr val="bg1"/>
                </a:solidFill>
              </a:rPr>
              <a:t>(mon fils, ma fille) : </a:t>
            </a:r>
            <a:r>
              <a:rPr lang="fr-FR" sz="1400" dirty="0" smtClean="0">
                <a:solidFill>
                  <a:schemeClr val="bg1"/>
                </a:solidFill>
              </a:rPr>
              <a:t>_______________________________________</a:t>
            </a:r>
          </a:p>
          <a:p>
            <a:endParaRPr lang="fr-FR" sz="1400" dirty="0">
              <a:solidFill>
                <a:schemeClr val="bg1"/>
              </a:solidFill>
            </a:endParaRPr>
          </a:p>
          <a:p>
            <a:r>
              <a:rPr lang="fr-FR" sz="1400" dirty="0">
                <a:solidFill>
                  <a:schemeClr val="bg1"/>
                </a:solidFill>
              </a:rPr>
              <a:t>À s’inscrire au stage selon les jours choisis ci-dessus et à pratiquer toutes les activités prévues.   </a:t>
            </a:r>
          </a:p>
          <a:p>
            <a:r>
              <a:rPr lang="fr-FR" sz="1400" dirty="0">
                <a:solidFill>
                  <a:schemeClr val="bg1"/>
                </a:solidFill>
              </a:rPr>
              <a:t>Personne à prévenir en cas d’urgence:  </a:t>
            </a:r>
          </a:p>
          <a:p>
            <a:r>
              <a:rPr lang="fr-FR" sz="1400" dirty="0">
                <a:solidFill>
                  <a:schemeClr val="bg1"/>
                </a:solidFill>
              </a:rPr>
              <a:t>Nom : </a:t>
            </a:r>
            <a:r>
              <a:rPr lang="fr-FR" sz="1400" dirty="0" smtClean="0">
                <a:solidFill>
                  <a:schemeClr val="bg1"/>
                </a:solidFill>
              </a:rPr>
              <a:t>________________________  </a:t>
            </a:r>
            <a:r>
              <a:rPr lang="fr-FR" sz="1400" dirty="0">
                <a:solidFill>
                  <a:schemeClr val="bg1"/>
                </a:solidFill>
              </a:rPr>
              <a:t>Prénom : ________________________  </a:t>
            </a:r>
          </a:p>
          <a:p>
            <a:endParaRPr lang="fr-FR" sz="1400" dirty="0" smtClean="0">
              <a:solidFill>
                <a:schemeClr val="bg1"/>
              </a:solidFill>
            </a:endParaRPr>
          </a:p>
          <a:p>
            <a:r>
              <a:rPr lang="fr-FR" sz="1400" dirty="0" smtClean="0">
                <a:solidFill>
                  <a:schemeClr val="bg1"/>
                </a:solidFill>
              </a:rPr>
              <a:t>Téléphone </a:t>
            </a:r>
            <a:r>
              <a:rPr lang="fr-FR" sz="1400" dirty="0">
                <a:solidFill>
                  <a:schemeClr val="bg1"/>
                </a:solidFill>
              </a:rPr>
              <a:t>: ___/___/___/___/___         </a:t>
            </a:r>
            <a:r>
              <a:rPr lang="fr-FR" sz="1400" dirty="0" smtClean="0">
                <a:solidFill>
                  <a:schemeClr val="bg1"/>
                </a:solidFill>
              </a:rPr>
              <a:t> Adresse mail: _________________</a:t>
            </a:r>
          </a:p>
          <a:p>
            <a:r>
              <a:rPr lang="fr-FR" sz="1400" dirty="0" smtClean="0">
                <a:solidFill>
                  <a:schemeClr val="bg1"/>
                </a:solidFill>
              </a:rPr>
              <a:t>  </a:t>
            </a:r>
            <a:endParaRPr lang="fr-FR" sz="1400" dirty="0">
              <a:solidFill>
                <a:schemeClr val="bg1"/>
              </a:solidFill>
            </a:endParaRPr>
          </a:p>
          <a:p>
            <a:r>
              <a:rPr lang="fr-FR" sz="1400" dirty="0">
                <a:solidFill>
                  <a:schemeClr val="bg1"/>
                </a:solidFill>
              </a:rPr>
              <a:t>Fait à : </a:t>
            </a:r>
            <a:r>
              <a:rPr lang="fr-FR" sz="1400" dirty="0" smtClean="0">
                <a:solidFill>
                  <a:schemeClr val="bg1"/>
                </a:solidFill>
              </a:rPr>
              <a:t>_________________________           Le </a:t>
            </a:r>
            <a:r>
              <a:rPr lang="fr-FR" sz="1400" dirty="0">
                <a:solidFill>
                  <a:schemeClr val="bg1"/>
                </a:solidFill>
              </a:rPr>
              <a:t>: </a:t>
            </a:r>
            <a:r>
              <a:rPr lang="fr-FR" sz="1400" dirty="0" smtClean="0">
                <a:solidFill>
                  <a:schemeClr val="bg1"/>
                </a:solidFill>
              </a:rPr>
              <a:t>_______________________ </a:t>
            </a:r>
            <a:endParaRPr lang="fr-FR" sz="1400" dirty="0">
              <a:solidFill>
                <a:schemeClr val="bg1"/>
              </a:solidFill>
            </a:endParaRPr>
          </a:p>
          <a:p>
            <a:r>
              <a:rPr lang="fr-FR" sz="1400" dirty="0" smtClean="0">
                <a:solidFill>
                  <a:schemeClr val="bg1"/>
                </a:solidFill>
              </a:rPr>
              <a:t>Signature :</a:t>
            </a:r>
          </a:p>
          <a:p>
            <a:endParaRPr lang="fr-FR" sz="1400" dirty="0">
              <a:solidFill>
                <a:schemeClr val="bg1"/>
              </a:solidFill>
            </a:endParaRPr>
          </a:p>
          <a:p>
            <a:r>
              <a:rPr lang="fr-FR" sz="1400" b="1" dirty="0" smtClean="0">
                <a:solidFill>
                  <a:schemeClr val="bg1"/>
                </a:solidFill>
              </a:rPr>
              <a:t>Adresse pour envoyer l’inscription si nécessaire:</a:t>
            </a:r>
          </a:p>
          <a:p>
            <a:r>
              <a:rPr lang="fr-FR" sz="1400" b="1" dirty="0" smtClean="0">
                <a:solidFill>
                  <a:schemeClr val="bg1"/>
                </a:solidFill>
              </a:rPr>
              <a:t>Mr Serge CASTANIER 68 rue </a:t>
            </a:r>
            <a:r>
              <a:rPr lang="fr-FR" sz="1400" b="1" dirty="0" err="1" smtClean="0">
                <a:solidFill>
                  <a:schemeClr val="bg1"/>
                </a:solidFill>
              </a:rPr>
              <a:t>Richepanse</a:t>
            </a:r>
            <a:r>
              <a:rPr lang="fr-FR" sz="1400" b="1" dirty="0" smtClean="0">
                <a:solidFill>
                  <a:schemeClr val="bg1"/>
                </a:solidFill>
              </a:rPr>
              <a:t> 78500  Sartrouville    </a:t>
            </a:r>
          </a:p>
          <a:p>
            <a:r>
              <a:rPr lang="fr-FR" sz="1400" b="1" dirty="0" smtClean="0">
                <a:solidFill>
                  <a:schemeClr val="bg1"/>
                </a:solidFill>
              </a:rPr>
              <a:t>Mail: secastanier@gmail.com</a:t>
            </a:r>
            <a:endParaRPr lang="fr-FR" sz="1400" b="1"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020833128"/>
              </p:ext>
            </p:extLst>
          </p:nvPr>
        </p:nvGraphicFramePr>
        <p:xfrm>
          <a:off x="404664" y="1047992"/>
          <a:ext cx="5296786" cy="1507784"/>
        </p:xfrm>
        <a:graphic>
          <a:graphicData uri="http://schemas.openxmlformats.org/drawingml/2006/table">
            <a:tbl>
              <a:tblPr firstRow="1" bandRow="1">
                <a:tableStyleId>{5C22544A-7EE6-4342-B048-85BDC9FD1C3A}</a:tableStyleId>
              </a:tblPr>
              <a:tblGrid>
                <a:gridCol w="1065634"/>
                <a:gridCol w="710422"/>
                <a:gridCol w="852506"/>
                <a:gridCol w="852506"/>
                <a:gridCol w="608001"/>
                <a:gridCol w="1207717"/>
              </a:tblGrid>
              <a:tr h="554860">
                <a:tc>
                  <a:txBody>
                    <a:bodyPr/>
                    <a:lstStyle/>
                    <a:p>
                      <a:pPr algn="ctr"/>
                      <a:endParaRPr lang="fr-FR" sz="1200" dirty="0" smtClean="0"/>
                    </a:p>
                    <a:p>
                      <a:pPr algn="ctr"/>
                      <a:endParaRPr lang="fr-FR" sz="1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bg1"/>
                          </a:solidFill>
                        </a:rPr>
                        <a:t>Lundi</a:t>
                      </a:r>
                    </a:p>
                    <a:p>
                      <a:pPr algn="ctr"/>
                      <a:r>
                        <a:rPr lang="fr-FR" dirty="0" smtClean="0">
                          <a:solidFill>
                            <a:schemeClr val="bg1"/>
                          </a:solidFill>
                        </a:rPr>
                        <a:t>8</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rgbClr val="FF0000"/>
                          </a:solidFill>
                        </a:rPr>
                        <a:t>Mardi</a:t>
                      </a:r>
                    </a:p>
                    <a:p>
                      <a:pPr algn="ctr"/>
                      <a:r>
                        <a:rPr lang="fr-FR" dirty="0" smtClean="0">
                          <a:solidFill>
                            <a:srgbClr val="FF0000"/>
                          </a:solidFill>
                        </a:rPr>
                        <a:t> 9</a:t>
                      </a:r>
                      <a:endParaRPr lang="fr-FR"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mercredi </a:t>
                      </a:r>
                    </a:p>
                    <a:p>
                      <a:pPr algn="ctr"/>
                      <a:r>
                        <a:rPr lang="fr-FR" dirty="0" smtClean="0">
                          <a:solidFill>
                            <a:schemeClr val="bg1"/>
                          </a:solidFill>
                        </a:rPr>
                        <a:t>10</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jeudi </a:t>
                      </a:r>
                    </a:p>
                    <a:p>
                      <a:pPr algn="ctr"/>
                      <a:r>
                        <a:rPr lang="fr-FR" dirty="0" smtClean="0">
                          <a:solidFill>
                            <a:schemeClr val="bg1"/>
                          </a:solidFill>
                        </a:rPr>
                        <a:t>11</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Vendredi</a:t>
                      </a:r>
                    </a:p>
                    <a:p>
                      <a:pPr algn="ctr"/>
                      <a:r>
                        <a:rPr lang="fr-FR" dirty="0" smtClean="0">
                          <a:solidFill>
                            <a:schemeClr val="bg1"/>
                          </a:solidFill>
                        </a:rPr>
                        <a:t>12</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Matin</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rgbClr val="FF0000"/>
                          </a:solidFill>
                        </a:rPr>
                        <a:t>Gymnase</a:t>
                      </a:r>
                      <a:endParaRPr lang="fr-FR"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Après-Midi</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rgbClr val="FF0000"/>
                          </a:solidFill>
                        </a:rPr>
                        <a:t>Fermé</a:t>
                      </a:r>
                      <a:endParaRPr lang="fr-FR"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57549">
                <a:tc>
                  <a:txBody>
                    <a:bodyPr/>
                    <a:lstStyle/>
                    <a:p>
                      <a:pPr algn="ctr"/>
                      <a:r>
                        <a:rPr lang="fr-FR" dirty="0" smtClean="0"/>
                        <a:t>Prix</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37608482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Exemples de diapositives de présentation (conception Coup de pinceau bleu)</Template>
  <TotalTime>1153</TotalTime>
  <Words>329</Words>
  <Application>Microsoft Office PowerPoint</Application>
  <PresentationFormat>Affichage à l'écran (4:3)</PresentationFormat>
  <Paragraphs>75</Paragraphs>
  <Slides>4</Slides>
  <Notes>3</Notes>
  <HiddenSlides>0</HiddenSlides>
  <MMClips>0</MMClip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Blue Segoe 4-3 template-template_April-17-2007</vt:lpstr>
      <vt:lpstr>White with Courier font for code slides</vt:lpstr>
      <vt:lpstr>STAGE DE TENNIS DE TABLE A SARTROUVILLE</vt:lpstr>
      <vt:lpstr>Dates :                du  lundi  12  fevrier  au  vendredi  16 fevrier 2024  Horaires :          de 10 h à 12 h30 (pour la matinée)                                de 14 h à 17 h (pour l’après-midi)     Lieu :                    Gymnase Colette                                9, rue du Bas de la Plaine                                                          78500 Sartrouville    Possibilité de rester  sur place le midi  sous la responsabilité des entraîneurs,  un réfrigérateur  et un micro-ondes sont à votre disposition.  Le repas est à la charge du stagiaire.                                                      --------------------------------------------------------- Dossier d’inscription :     Le dossier d’inscription, pour être complet, doit  contenir :  - la fiche d’inscription  - le règlement  du  stage en espèces ou  en chèque à l’ordre : Tennis de Table Sartrouvillois    Il devra être  :  - envoyé  par courrier  avant  le  jeudi  4 Avril  à l’adresse suivante:                                                M. CASTANIER Serge                                             68,rue Richepanse                                               78500  Sartrouville  Pour tout renseignement complémentaire, contactez  Serge CASTANIER  par mail secastanier@gmail.com ou par téléphone au  06 80 74 95 90                                                   -------------------------------------------------------- Encadrement s:    M. Serge Castanier  titulaire du CQP spécialisation tennis de table (diplôme d’état).   L’entraînement  sera basé sur un programme technique  et physique.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DE TENNIS DE TABLE</dc:title>
  <dc:creator>Fabien Kandin</dc:creator>
  <cp:lastModifiedBy>serge</cp:lastModifiedBy>
  <cp:revision>117</cp:revision>
  <cp:lastPrinted>2019-11-28T08:44:07Z</cp:lastPrinted>
  <dcterms:created xsi:type="dcterms:W3CDTF">2014-10-22T12:02:54Z</dcterms:created>
  <dcterms:modified xsi:type="dcterms:W3CDTF">2024-03-26T13:20:39Z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